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661" r:id="rId2"/>
  </p:sldMasterIdLst>
  <p:notesMasterIdLst>
    <p:notesMasterId r:id="rId17"/>
  </p:notesMasterIdLst>
  <p:handoutMasterIdLst>
    <p:handoutMasterId r:id="rId18"/>
  </p:handoutMasterIdLst>
  <p:sldIdLst>
    <p:sldId id="273" r:id="rId3"/>
    <p:sldId id="284" r:id="rId4"/>
    <p:sldId id="275" r:id="rId5"/>
    <p:sldId id="277" r:id="rId6"/>
    <p:sldId id="276" r:id="rId7"/>
    <p:sldId id="279" r:id="rId8"/>
    <p:sldId id="278" r:id="rId9"/>
    <p:sldId id="280" r:id="rId10"/>
    <p:sldId id="285" r:id="rId11"/>
    <p:sldId id="291" r:id="rId12"/>
    <p:sldId id="286" r:id="rId13"/>
    <p:sldId id="287" r:id="rId14"/>
    <p:sldId id="288" r:id="rId15"/>
    <p:sldId id="289" r:id="rId16"/>
  </p:sldIdLst>
  <p:sldSz cx="9144000" cy="6858000" type="screen4x3"/>
  <p:notesSz cx="7004050" cy="9223375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273"/>
            <p14:sldId id="284"/>
            <p14:sldId id="275"/>
            <p14:sldId id="277"/>
            <p14:sldId id="276"/>
            <p14:sldId id="279"/>
            <p14:sldId id="278"/>
            <p14:sldId id="280"/>
            <p14:sldId id="285"/>
            <p14:sldId id="291"/>
            <p14:sldId id="286"/>
            <p14:sldId id="287"/>
            <p14:sldId id="288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20">
          <p15:clr>
            <a:srgbClr val="A4A3A4"/>
          </p15:clr>
        </p15:guide>
        <p15:guide id="2" pos="3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5">
          <p15:clr>
            <a:srgbClr val="A4A3A4"/>
          </p15:clr>
        </p15:guide>
        <p15:guide id="2" pos="220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99"/>
    <a:srgbClr val="FFCC00"/>
    <a:srgbClr val="DDDDDD"/>
    <a:srgbClr val="C0C0C0"/>
    <a:srgbClr val="1D2F68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1171" autoAdjust="0"/>
    <p:restoredTop sz="94675" autoAdjust="0"/>
  </p:normalViewPr>
  <p:slideViewPr>
    <p:cSldViewPr snapToGrid="0">
      <p:cViewPr varScale="1">
        <p:scale>
          <a:sx n="34" d="100"/>
          <a:sy n="34" d="100"/>
        </p:scale>
        <p:origin x="648" y="48"/>
      </p:cViewPr>
      <p:guideLst>
        <p:guide orient="horz" pos="920"/>
        <p:guide pos="3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-3132" y="-78"/>
      </p:cViewPr>
      <p:guideLst>
        <p:guide orient="horz" pos="2905"/>
        <p:guide pos="220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5088" cy="46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4" tIns="45287" rIns="90574" bIns="45287" numCol="1" anchor="t" anchorCtr="0" compatLnSpc="1">
            <a:prstTxWarp prst="textNoShape">
              <a:avLst/>
            </a:prstTxWarp>
          </a:bodyPr>
          <a:lstStyle>
            <a:lvl1pPr defTabSz="906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8962" y="0"/>
            <a:ext cx="3035088" cy="46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4" tIns="45287" rIns="90574" bIns="45287" numCol="1" anchor="t" anchorCtr="0" compatLnSpc="1">
            <a:prstTxWarp prst="textNoShape">
              <a:avLst/>
            </a:prstTxWarp>
          </a:bodyPr>
          <a:lstStyle>
            <a:lvl1pPr algn="r" defTabSz="906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61893"/>
            <a:ext cx="3035088" cy="461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4" tIns="45287" rIns="90574" bIns="45287" numCol="1" anchor="b" anchorCtr="0" compatLnSpc="1">
            <a:prstTxWarp prst="textNoShape">
              <a:avLst/>
            </a:prstTxWarp>
          </a:bodyPr>
          <a:lstStyle>
            <a:lvl1pPr defTabSz="906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8962" y="8761893"/>
            <a:ext cx="3035088" cy="461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4" tIns="45287" rIns="90574" bIns="45287" numCol="1" anchor="b" anchorCtr="0" compatLnSpc="1">
            <a:prstTxWarp prst="textNoShape">
              <a:avLst/>
            </a:prstTxWarp>
          </a:bodyPr>
          <a:lstStyle>
            <a:lvl1pPr algn="r" defTabSz="906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5088" cy="46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4" tIns="45287" rIns="90574" bIns="45287" numCol="1" anchor="t" anchorCtr="0" compatLnSpc="1">
            <a:prstTxWarp prst="textNoShape">
              <a:avLst/>
            </a:prstTxWarp>
          </a:bodyPr>
          <a:lstStyle>
            <a:lvl1pPr defTabSz="906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8962" y="0"/>
            <a:ext cx="3035088" cy="461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4" tIns="45287" rIns="90574" bIns="45287" numCol="1" anchor="t" anchorCtr="0" compatLnSpc="1">
            <a:prstTxWarp prst="textNoShape">
              <a:avLst/>
            </a:prstTxWarp>
          </a:bodyPr>
          <a:lstStyle>
            <a:lvl1pPr algn="r" defTabSz="906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2150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874" y="4381735"/>
            <a:ext cx="5136303" cy="415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4" tIns="45287" rIns="90574" bIns="452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1893"/>
            <a:ext cx="3035088" cy="461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4" tIns="45287" rIns="90574" bIns="45287" numCol="1" anchor="b" anchorCtr="0" compatLnSpc="1">
            <a:prstTxWarp prst="textNoShape">
              <a:avLst/>
            </a:prstTxWarp>
          </a:bodyPr>
          <a:lstStyle>
            <a:lvl1pPr defTabSz="906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8962" y="8761893"/>
            <a:ext cx="3035088" cy="461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574" tIns="45287" rIns="90574" bIns="45287" numCol="1" anchor="b" anchorCtr="0" compatLnSpc="1">
            <a:prstTxWarp prst="textNoShape">
              <a:avLst/>
            </a:prstTxWarp>
          </a:bodyPr>
          <a:lstStyle>
            <a:lvl1pPr algn="r" defTabSz="90676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38345-9CBA-4181-BEB7-82A779821C66}" type="slidenum">
              <a:rPr lang="en-US"/>
              <a:pPr/>
              <a:t>1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A895D-F1B2-4238-92B1-93B3C1FCF0B4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/>
            </a:lvl1pPr>
          </a:lstStyle>
          <a:p>
            <a:pPr lvl="0"/>
            <a:r>
              <a:rPr lang="en-US" noProof="0" dirty="0" smtClean="0"/>
              <a:t>Select to edit master title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49263" y="175418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smtClean="0"/>
              <a:t>Select to edit master subtitle</a:t>
            </a:r>
          </a:p>
        </p:txBody>
      </p:sp>
      <p:sp>
        <p:nvSpPr>
          <p:cNvPr id="63515" name="Text Box 1051"/>
          <p:cNvSpPr txBox="1">
            <a:spLocks noChangeArrowheads="1"/>
          </p:cNvSpPr>
          <p:nvPr userDrawn="1"/>
        </p:nvSpPr>
        <p:spPr bwMode="auto">
          <a:xfrm>
            <a:off x="427038" y="4497388"/>
            <a:ext cx="482282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dirty="0">
                <a:solidFill>
                  <a:schemeClr val="bg1"/>
                </a:solidFill>
              </a:rPr>
              <a:t>Presented to</a:t>
            </a:r>
            <a:r>
              <a:rPr lang="en-US" sz="1600" dirty="0" smtClean="0">
                <a:solidFill>
                  <a:schemeClr val="bg1"/>
                </a:solidFill>
              </a:rPr>
              <a:t>:</a:t>
            </a:r>
            <a:endParaRPr lang="en-US" sz="1600" dirty="0">
              <a:solidFill>
                <a:schemeClr val="bg1"/>
              </a:solidFill>
            </a:endParaRP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873750" y="271463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163" y="6248400"/>
            <a:ext cx="4554235" cy="457200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FY14 GA Safety Performance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6504" y="6248400"/>
            <a:ext cx="1905000" cy="4572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8D3ABA1-EA94-43C0-B992-7CBCC31144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266C2-23C9-4679-9EA6-D74DA6C8C26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6FF14-FC6A-41B6-B2DC-884C6B7C3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9F915-29B1-4ADF-B1F4-B910889950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8163" y="6248400"/>
            <a:ext cx="467179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1165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708650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0" y="6035675"/>
            <a:ext cx="9144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Select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5633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8163" y="6248400"/>
            <a:ext cx="467179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solidFill>
                  <a:schemeClr val="accent6"/>
                </a:solidFill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51165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>
                <a:solidFill>
                  <a:schemeClr val="accent6"/>
                </a:solidFill>
                <a:latin typeface="Times New Roman" pitchFamily="18" charset="0"/>
              </a:defRPr>
            </a:lvl1pPr>
          </a:lstStyle>
          <a:p>
            <a:fld id="{74438B1A-AF1B-4C8B-993E-1BADE62A245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56345" name="Group 25"/>
          <p:cNvGrpSpPr>
            <a:grpSpLocks/>
          </p:cNvGrpSpPr>
          <p:nvPr userDrawn="1"/>
        </p:nvGrpSpPr>
        <p:grpSpPr bwMode="auto">
          <a:xfrm>
            <a:off x="5708650" y="6126158"/>
            <a:ext cx="2047875" cy="660400"/>
            <a:chOff x="3596" y="3859"/>
            <a:chExt cx="1290" cy="41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59"/>
              <a:ext cx="416" cy="4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4023" y="3947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accent6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</p:spTree>
    <p:extLst>
      <p:ext uri="{BB962C8B-B14F-4D97-AF65-F5344CB8AC3E}">
        <p14:creationId xmlns:p14="http://schemas.microsoft.com/office/powerpoint/2010/main" val="2988165268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538163" y="1460500"/>
            <a:ext cx="4983162" cy="139541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GA </a:t>
            </a:r>
            <a:r>
              <a:rPr lang="en-US" dirty="0">
                <a:solidFill>
                  <a:schemeClr val="bg1"/>
                </a:solidFill>
              </a:rPr>
              <a:t>Safety </a:t>
            </a:r>
            <a:r>
              <a:rPr lang="en-US" dirty="0" smtClean="0">
                <a:solidFill>
                  <a:schemeClr val="bg1"/>
                </a:solidFill>
              </a:rPr>
              <a:t>Performance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78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538163" y="2752993"/>
            <a:ext cx="4951412" cy="17526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Final FY17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1754188" y="4505593"/>
            <a:ext cx="3465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600" b="1" dirty="0" smtClean="0">
                <a:solidFill>
                  <a:schemeClr val="bg1"/>
                </a:solidFill>
              </a:rPr>
              <a:t>GA Summit 2017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788988" y="4875213"/>
            <a:ext cx="346551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endParaRPr 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Action Button: Forward or Next 1">
            <a:hlinkClick r:id="rId2" action="ppaction://hlinksldjump" highlightClick="1"/>
          </p:cNvPr>
          <p:cNvSpPr/>
          <p:nvPr/>
        </p:nvSpPr>
        <p:spPr bwMode="auto">
          <a:xfrm>
            <a:off x="7794170" y="4748626"/>
            <a:ext cx="522516" cy="493486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7569197" y="5242112"/>
            <a:ext cx="9869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Link to</a:t>
            </a:r>
          </a:p>
          <a:p>
            <a:pPr algn="ctr">
              <a:spcBef>
                <a:spcPts val="0"/>
              </a:spcBef>
              <a:buFontTx/>
              <a:buNone/>
            </a:pPr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Definitions</a:t>
            </a:r>
            <a:endParaRPr lang="en-US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135" y="234520"/>
            <a:ext cx="4737003" cy="537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1501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615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382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163" y="1798820"/>
            <a:ext cx="8472488" cy="609600"/>
          </a:xfrm>
        </p:spPr>
        <p:txBody>
          <a:bodyPr/>
          <a:lstStyle/>
          <a:p>
            <a:pPr algn="ctr"/>
            <a:r>
              <a:rPr lang="en-US" dirty="0" smtClean="0"/>
              <a:t>Comments or Question?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6FF14-FC6A-41B6-B2DC-884C6B7C3F2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572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01650" y="2579688"/>
            <a:ext cx="8472488" cy="609600"/>
          </a:xfrm>
        </p:spPr>
        <p:txBody>
          <a:bodyPr/>
          <a:lstStyle/>
          <a:p>
            <a:pPr algn="ctr"/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4055CB-18AC-4AE9-908A-B92A230F5D6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3920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Aircraft Definitions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5772" y="1072697"/>
            <a:ext cx="8563428" cy="4892674"/>
          </a:xfrm>
        </p:spPr>
        <p:txBody>
          <a:bodyPr/>
          <a:lstStyle/>
          <a:p>
            <a:pPr lvl="0"/>
            <a:r>
              <a:rPr lang="en-US" sz="1800" dirty="0"/>
              <a:t>Amateur-built, kit-built</a:t>
            </a:r>
          </a:p>
          <a:p>
            <a:pPr lvl="0"/>
            <a:r>
              <a:rPr lang="en-US" sz="1800" dirty="0"/>
              <a:t>Experimental-light-sport aircraft</a:t>
            </a:r>
          </a:p>
          <a:p>
            <a:pPr lvl="0"/>
            <a:r>
              <a:rPr lang="en-US" sz="1800" dirty="0"/>
              <a:t>Air racing</a:t>
            </a:r>
            <a:r>
              <a:rPr lang="en-US" sz="1800" b="0" dirty="0"/>
              <a:t>:  to operate an aircraft in air races, practice for air races, and to fly to and from racing events.</a:t>
            </a:r>
          </a:p>
          <a:p>
            <a:pPr lvl="0"/>
            <a:r>
              <a:rPr lang="en-US" sz="1800" dirty="0"/>
              <a:t>Exhibition:</a:t>
            </a:r>
            <a:r>
              <a:rPr lang="en-US" sz="1800" b="0" dirty="0"/>
              <a:t>  to exhibit an aircraft’s flight capabilities, performance, or unusual characteristics for air shows, motion pictures, television, and similar productions, and for the maintenance of exhibition flight proficiency.</a:t>
            </a:r>
          </a:p>
          <a:p>
            <a:pPr lvl="0"/>
            <a:r>
              <a:rPr lang="en-US" sz="1800" dirty="0"/>
              <a:t>Research and development</a:t>
            </a:r>
            <a:r>
              <a:rPr lang="en-US" sz="1800" b="0" dirty="0"/>
              <a:t>:  to conduct aircraft operations as a matter of research or to determine if an idea warrants further development.  Typical uses for this certificate include new equipment installations, operating techniques, or new uses for aircraft.</a:t>
            </a:r>
          </a:p>
          <a:p>
            <a:pPr lvl="0"/>
            <a:r>
              <a:rPr lang="en-US" sz="1800" dirty="0"/>
              <a:t>Market surveys</a:t>
            </a:r>
            <a:r>
              <a:rPr lang="en-US" sz="1800" b="0" dirty="0"/>
              <a:t>:  to conduct market surveys, sales demonstrations, and customer crew training for U.S. manufacturers of aircraft or engines.</a:t>
            </a:r>
          </a:p>
          <a:p>
            <a:pPr lvl="0"/>
            <a:r>
              <a:rPr lang="en-US" sz="1800" dirty="0"/>
              <a:t>Showing compliance with regulations</a:t>
            </a:r>
            <a:r>
              <a:rPr lang="en-US" sz="1800" b="0" dirty="0"/>
              <a:t>:  to show compliance to the airworthiness regulations when an applicant has revised the type certificate design data or has applied for a supplemental type certificate or field approval.</a:t>
            </a:r>
          </a:p>
          <a:p>
            <a:endParaRPr lang="en-US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D977E13-9697-4094-A321-3FC54055B19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2" name="Action Button: Back or Previous 1">
            <a:hlinkClick r:id="" action="ppaction://hlinkshowjump?jump=previousslide" highlightClick="1"/>
          </p:cNvPr>
          <p:cNvSpPr/>
          <p:nvPr/>
        </p:nvSpPr>
        <p:spPr bwMode="auto">
          <a:xfrm>
            <a:off x="7750629" y="1001486"/>
            <a:ext cx="827314" cy="638628"/>
          </a:xfrm>
          <a:prstGeom prst="actionButtonBackPreviou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Action Button: Back or Previous 5">
            <a:hlinkClick r:id="" action="ppaction://hlinkshowjump?jump=lastslideviewed" highlightClick="1"/>
          </p:cNvPr>
          <p:cNvSpPr/>
          <p:nvPr/>
        </p:nvSpPr>
        <p:spPr bwMode="auto">
          <a:xfrm>
            <a:off x="7108371" y="1091293"/>
            <a:ext cx="544285" cy="459014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7652656" y="1182300"/>
            <a:ext cx="11466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</a:rPr>
              <a:t>Return</a:t>
            </a:r>
            <a:endParaRPr lang="en-US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9149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GA Safety Performance Metrics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538163" y="1460500"/>
            <a:ext cx="8050213" cy="4391025"/>
          </a:xfrm>
        </p:spPr>
        <p:txBody>
          <a:bodyPr/>
          <a:lstStyle/>
          <a:p>
            <a:pPr lvl="0"/>
            <a:r>
              <a:rPr lang="en-US" dirty="0">
                <a:solidFill>
                  <a:srgbClr val="000000"/>
                </a:solidFill>
              </a:rPr>
              <a:t>N-registered aircraft only</a:t>
            </a:r>
          </a:p>
          <a:p>
            <a:pPr lvl="0"/>
            <a:r>
              <a:rPr lang="en-US" dirty="0">
                <a:solidFill>
                  <a:srgbClr val="000000"/>
                </a:solidFill>
              </a:rPr>
              <a:t>Overall GA Fatal Accidents per 100,000 </a:t>
            </a:r>
            <a:r>
              <a:rPr lang="en-US" dirty="0" err="1">
                <a:solidFill>
                  <a:srgbClr val="000000"/>
                </a:solidFill>
              </a:rPr>
              <a:t>hrs</a:t>
            </a:r>
            <a:endParaRPr lang="en-US" dirty="0">
              <a:solidFill>
                <a:srgbClr val="000000"/>
              </a:solidFill>
            </a:endParaRPr>
          </a:p>
          <a:p>
            <a:pPr lvl="1"/>
            <a:r>
              <a:rPr lang="en-US" sz="2200" dirty="0">
                <a:solidFill>
                  <a:srgbClr val="000000"/>
                </a:solidFill>
              </a:rPr>
              <a:t>Everything not </a:t>
            </a:r>
            <a:r>
              <a:rPr lang="en-US" sz="2200" dirty="0" smtClean="0">
                <a:solidFill>
                  <a:srgbClr val="000000"/>
                </a:solidFill>
              </a:rPr>
              <a:t>121, </a:t>
            </a:r>
            <a:r>
              <a:rPr lang="en-US" sz="2200" dirty="0">
                <a:solidFill>
                  <a:srgbClr val="000000"/>
                </a:solidFill>
              </a:rPr>
              <a:t>or </a:t>
            </a:r>
            <a:r>
              <a:rPr lang="en-US" sz="2200" dirty="0" smtClean="0">
                <a:solidFill>
                  <a:srgbClr val="000000"/>
                </a:solidFill>
              </a:rPr>
              <a:t>Scheduled Part 135 (commuter)</a:t>
            </a:r>
            <a:endParaRPr lang="en-US" sz="2200" dirty="0">
              <a:solidFill>
                <a:srgbClr val="000000"/>
              </a:solidFill>
            </a:endParaRPr>
          </a:p>
          <a:p>
            <a:pPr lvl="0"/>
            <a:r>
              <a:rPr lang="en-US" dirty="0">
                <a:solidFill>
                  <a:srgbClr val="000000"/>
                </a:solidFill>
              </a:rPr>
              <a:t>Alaska Fatal and Serious Injury Accidents per 100,000 </a:t>
            </a:r>
            <a:r>
              <a:rPr lang="en-US" dirty="0" smtClean="0">
                <a:solidFill>
                  <a:srgbClr val="000000"/>
                </a:solidFill>
              </a:rPr>
              <a:t>hours </a:t>
            </a:r>
            <a:r>
              <a:rPr lang="en-US" dirty="0">
                <a:solidFill>
                  <a:srgbClr val="000000"/>
                </a:solidFill>
              </a:rPr>
              <a:t>(Internal)</a:t>
            </a:r>
          </a:p>
          <a:p>
            <a:pPr lvl="1"/>
            <a:r>
              <a:rPr lang="en-US" dirty="0">
                <a:solidFill>
                  <a:srgbClr val="000000"/>
                </a:solidFill>
              </a:rPr>
              <a:t>Everything not 121</a:t>
            </a:r>
            <a:r>
              <a:rPr lang="en-US">
                <a:solidFill>
                  <a:srgbClr val="000000"/>
                </a:solidFill>
              </a:rPr>
              <a:t>, </a:t>
            </a:r>
            <a:r>
              <a:rPr lang="en-US" smtClean="0">
                <a:solidFill>
                  <a:srgbClr val="000000"/>
                </a:solidFill>
              </a:rPr>
              <a:t>but includes </a:t>
            </a:r>
            <a:r>
              <a:rPr lang="en-US" dirty="0" smtClean="0">
                <a:solidFill>
                  <a:srgbClr val="000000"/>
                </a:solidFill>
              </a:rPr>
              <a:t>all Part 135 (both scheduled and non-scheduled)</a:t>
            </a:r>
            <a:endParaRPr lang="en-US" dirty="0">
              <a:solidFill>
                <a:srgbClr val="000000"/>
              </a:solidFill>
            </a:endParaRPr>
          </a:p>
          <a:p>
            <a:pPr lvl="0"/>
            <a:r>
              <a:rPr lang="en-US" dirty="0">
                <a:solidFill>
                  <a:srgbClr val="000000"/>
                </a:solidFill>
              </a:rPr>
              <a:t>Experimental Aircraft Fatal Accidents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1794D-CE01-4982-8A1C-98D478D9AB49}" type="slidenum">
              <a:rPr lang="en-US">
                <a:solidFill>
                  <a:srgbClr val="FFFFFF"/>
                </a:solidFill>
              </a:rPr>
              <a:pPr/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0437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19" y="0"/>
            <a:ext cx="8380728" cy="59296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942" y="1115692"/>
            <a:ext cx="4027561" cy="36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0365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473" y="37142"/>
            <a:ext cx="4838137" cy="594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645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37" y="0"/>
            <a:ext cx="8894663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9729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131" y="0"/>
            <a:ext cx="5212326" cy="589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9997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85" y="0"/>
            <a:ext cx="9144000" cy="634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8059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787" y="0"/>
            <a:ext cx="8891206" cy="608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67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3ABA1-EA94-43C0-B992-7CBCC31144F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139" y="-1"/>
            <a:ext cx="4883690" cy="594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017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2803</TotalTime>
  <Words>100</Words>
  <Application>Microsoft Office PowerPoint</Application>
  <PresentationFormat>On-screen Show (4:3)</PresentationFormat>
  <Paragraphs>38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Times New Roman</vt:lpstr>
      <vt:lpstr>1_Custom Design</vt:lpstr>
      <vt:lpstr>2_Custom Design</vt:lpstr>
      <vt:lpstr>GA Safety Performance</vt:lpstr>
      <vt:lpstr>GA Safety Performance Metrics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Comments or Question?</vt:lpstr>
      <vt:lpstr>Backup Slides</vt:lpstr>
      <vt:lpstr>Experimental Aircraft Definitions</vt:lpstr>
    </vt:vector>
  </TitlesOfParts>
  <Company>FAA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MTONEY</dc:creator>
  <cp:lastModifiedBy>Fraser, Kathryn (FAA)</cp:lastModifiedBy>
  <cp:revision>194</cp:revision>
  <cp:lastPrinted>2016-01-07T12:04:06Z</cp:lastPrinted>
  <dcterms:created xsi:type="dcterms:W3CDTF">2005-01-28T20:32:53Z</dcterms:created>
  <dcterms:modified xsi:type="dcterms:W3CDTF">2017-10-24T12:48:35Z</dcterms:modified>
</cp:coreProperties>
</file>